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507" r:id="rId2"/>
    <p:sldId id="1597" r:id="rId3"/>
    <p:sldId id="1588" r:id="rId4"/>
    <p:sldId id="529" r:id="rId5"/>
    <p:sldId id="258" r:id="rId6"/>
    <p:sldId id="1594" r:id="rId7"/>
    <p:sldId id="359" r:id="rId8"/>
    <p:sldId id="271" r:id="rId9"/>
    <p:sldId id="1581" r:id="rId10"/>
    <p:sldId id="551" r:id="rId11"/>
    <p:sldId id="269" r:id="rId12"/>
    <p:sldId id="270" r:id="rId13"/>
    <p:sldId id="1575" r:id="rId14"/>
    <p:sldId id="1586" r:id="rId15"/>
    <p:sldId id="1603" r:id="rId16"/>
    <p:sldId id="1604" r:id="rId17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670154EE-3941-48D7-9D7F-C9495925AA1E}">
          <p14:sldIdLst>
            <p14:sldId id="507"/>
            <p14:sldId id="1597"/>
            <p14:sldId id="1588"/>
            <p14:sldId id="529"/>
            <p14:sldId id="258"/>
            <p14:sldId id="1594"/>
            <p14:sldId id="359"/>
            <p14:sldId id="271"/>
            <p14:sldId id="1581"/>
            <p14:sldId id="551"/>
            <p14:sldId id="269"/>
            <p14:sldId id="270"/>
            <p14:sldId id="1575"/>
            <p14:sldId id="1586"/>
            <p14:sldId id="1603"/>
            <p14:sldId id="1604"/>
          </p14:sldIdLst>
        </p14:section>
        <p14:section name="Seção sem Título" id="{8894C4AC-3FD6-4EB5-A576-5D0F53444C3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9F39"/>
    <a:srgbClr val="00549C"/>
    <a:srgbClr val="FFCC00"/>
    <a:srgbClr val="F7F7DC"/>
    <a:srgbClr val="00737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23" autoAdjust="0"/>
    <p:restoredTop sz="90036" autoAdjust="0"/>
  </p:normalViewPr>
  <p:slideViewPr>
    <p:cSldViewPr snapToGrid="0">
      <p:cViewPr varScale="1">
        <p:scale>
          <a:sx n="90" d="100"/>
          <a:sy n="90" d="100"/>
        </p:scale>
        <p:origin x="48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F0AE0-5439-4184-965C-608538FB791F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818B9-0D3A-42A0-8E81-5C85EEC5A73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9959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241E40"/>
                </a:solidFill>
              </a:rPr>
              <a:t>INSS: </a:t>
            </a:r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identificação e cancelamento de 96 mil benefícios pagos a beneficiários já falecidos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241E40"/>
                </a:solidFill>
              </a:rPr>
              <a:t>MCTIC: </a:t>
            </a:r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devolução ao FNDCT dos recursos da equalização de taxa de juros em financiamentos concedidos pela Finep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241E40"/>
                </a:solidFill>
              </a:rPr>
              <a:t>PLANEJAMENTO: </a:t>
            </a:r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aumento dos limites de dispensa em licitações públicas baseado em Nota Técnica da CGU (85% dos órgãos federais eram deficitários nas compras por pregão eletrônico)</a:t>
            </a:r>
            <a:endParaRPr lang="pt-BR" b="1" dirty="0">
              <a:solidFill>
                <a:srgbClr val="241E40"/>
              </a:solidFill>
            </a:endParaRPr>
          </a:p>
          <a:p>
            <a:endParaRPr lang="pt-BR" dirty="0"/>
          </a:p>
        </p:txBody>
      </p:sp>
      <p:sp>
        <p:nvSpPr>
          <p:cNvPr id="5" name="Espaço Reservado para Cabeçalho 4">
            <a:extLst>
              <a:ext uri="{FF2B5EF4-FFF2-40B4-BE49-F238E27FC236}">
                <a16:creationId xmlns:a16="http://schemas.microsoft.com/office/drawing/2014/main" id="{A7B1E566-D578-4924-BDB5-77493E8EF8EC}"/>
              </a:ext>
            </a:extLst>
          </p:cNvPr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pt-BR"/>
              <a:t>Balanço de Ações da CGU 2018</a:t>
            </a:r>
          </a:p>
        </p:txBody>
      </p:sp>
      <p:sp>
        <p:nvSpPr>
          <p:cNvPr id="6" name="Espaço Reservado para Data 5">
            <a:extLst>
              <a:ext uri="{FF2B5EF4-FFF2-40B4-BE49-F238E27FC236}">
                <a16:creationId xmlns:a16="http://schemas.microsoft.com/office/drawing/2014/main" id="{4DBABAAA-99D4-4B0B-BD28-18CED90032D6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pt-BR"/>
              <a:t>12/12/2018</a:t>
            </a:r>
          </a:p>
        </p:txBody>
      </p:sp>
    </p:spTree>
    <p:extLst>
      <p:ext uri="{BB962C8B-B14F-4D97-AF65-F5344CB8AC3E}">
        <p14:creationId xmlns:p14="http://schemas.microsoft.com/office/powerpoint/2010/main" val="2663056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Objetivos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ALICE é o acrônimo de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nalisador de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citações,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ontratos e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ditais. Essa ferramenta propõe a análise contínua de artefatos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textuais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(não estruturados) produzidos antes, durante e após a licitação (TR, Editais, Contratos, Pesquisa de Preços) possibilitando: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Aumento da produtividade do auditor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Aumento da Auditoria preventiva/concorrente das compras públicas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Justificativa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ferramenta Alice foi criada e deve ser aperfeiçoada devido aos motivos: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Sistema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Comprasnet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foi responsável por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R$ 190 bilhões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em compras nos últimos 4 anos. Em média,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250 editais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são publicados diariamente (cerca de 4800 páginas);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corrupção tende a começar na fase de licitação;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auditoria preventiva/concorrente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custa menos e tem maior possibilidade de devolução de recursos desviados do que a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auditoria a posteriori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Dada a capacidade operacional e necessidade de melhoria da atuação da CGU, com o foco deve no aumento da produtividade dos auditores e o uso intensivo da TI.</a:t>
            </a: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Projeto do Novo ALICE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Projeto do Novo Alice está estruturado em dois subprojetos:</a:t>
            </a:r>
          </a:p>
          <a:p>
            <a:endParaRPr lang="pt-BR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Alice Gestor – Alice 1ª linha de defesa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Projeto ainda em discussão entre a CGU, TCU e Ministério da Economia para implementação de análise de editais e outros documentos diretamente na plataforma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Comprasnet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uso dos gestores e pregoeiros.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Pode-se fazer uma analogia da Alice 1ª linha de defesa com o Programa de Declaração de IRPF, que alerta o contribuinte sobre falhas na declaração, as quais podem ser impeditivas para o envio da declaração, ou servirem apenas de alerta. O fato de o Programa não emitir nenhum alerta para o contribuinte não o isenta de cair em uma “malha fina” e ter sua declaração de imposto de renda analisada pela Receita.</a:t>
            </a:r>
          </a:p>
          <a:p>
            <a:endParaRPr lang="pt-BR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Alice CGU – Alice 3ª linha de defesa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Projeto para uso interno na CGU para a automatização de tarefas realizadas pelo auditor em auditorias de processos de licitação na forma de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atuação preventiva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ações de combate à corrupção.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Esse projeto pretende automatizar o trabalho maçante de leitura de diversos documentos para extração de informações relevantes para a auditoria. Por exemplo, as compras de TI geram diversos documentos que o auditor precisa analisar: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partir de técnicas de </a:t>
            </a:r>
            <a:r>
              <a:rPr lang="pt-BR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machine</a:t>
            </a:r>
            <a:r>
              <a:rPr lang="pt-B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pt-B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análise de linguagem natural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ferramenta ALICE fornecerá maiores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subsídios para uma atuação preventiva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com a indicação de risco de erros e fraudes, além de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automatizar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várias análises e consultas hoje realizadas pelo auditor.</a:t>
            </a: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24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#fluxo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778171-4324-4D28-9C00-69FBC2F2FFBF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5826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#dinheiro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778171-4324-4D28-9C00-69FBC2F2FFBF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7211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241E40"/>
                </a:solidFill>
              </a:rPr>
              <a:t>Decreto nº 9.492/2018 instituiu o e-</a:t>
            </a:r>
            <a:r>
              <a:rPr lang="pt-BR" sz="2800" dirty="0" err="1">
                <a:solidFill>
                  <a:srgbClr val="241E40"/>
                </a:solidFill>
              </a:rPr>
              <a:t>Ouv</a:t>
            </a:r>
            <a:r>
              <a:rPr lang="pt-BR" sz="2800" dirty="0">
                <a:solidFill>
                  <a:srgbClr val="241E40"/>
                </a:solidFill>
              </a:rPr>
              <a:t> como canal único e integrado no Governo Federal:</a:t>
            </a:r>
          </a:p>
          <a:p>
            <a:pPr lvl="1">
              <a:lnSpc>
                <a:spcPct val="150000"/>
              </a:lnSpc>
            </a:pPr>
            <a:r>
              <a:rPr lang="pt-BR" sz="2800" b="1" dirty="0">
                <a:solidFill>
                  <a:schemeClr val="bg1">
                    <a:lumMod val="65000"/>
                  </a:schemeClr>
                </a:solidFill>
              </a:rPr>
              <a:t>354 órgãos federais</a:t>
            </a:r>
          </a:p>
          <a:p>
            <a:pPr lvl="1">
              <a:lnSpc>
                <a:spcPct val="150000"/>
              </a:lnSpc>
            </a:pPr>
            <a:r>
              <a:rPr lang="pt-BR" sz="4800" b="1" dirty="0">
                <a:solidFill>
                  <a:srgbClr val="2873B6"/>
                </a:solidFill>
              </a:rPr>
              <a:t>555</a:t>
            </a:r>
            <a:r>
              <a:rPr lang="pt-BR" sz="4000" b="1" dirty="0">
                <a:solidFill>
                  <a:schemeClr val="accent2"/>
                </a:solidFill>
              </a:rPr>
              <a:t> </a:t>
            </a:r>
            <a:r>
              <a:rPr lang="pt-BR" sz="2800" b="1" dirty="0">
                <a:solidFill>
                  <a:schemeClr val="bg1">
                    <a:lumMod val="65000"/>
                  </a:schemeClr>
                </a:solidFill>
              </a:rPr>
              <a:t>órgãos municipais</a:t>
            </a:r>
          </a:p>
          <a:p>
            <a:pPr lvl="1">
              <a:lnSpc>
                <a:spcPct val="150000"/>
              </a:lnSpc>
            </a:pPr>
            <a:r>
              <a:rPr lang="pt-BR" sz="4800" b="1" dirty="0">
                <a:solidFill>
                  <a:srgbClr val="2873B6"/>
                </a:solidFill>
              </a:rPr>
              <a:t>171</a:t>
            </a:r>
            <a:r>
              <a:rPr lang="pt-BR" sz="4000" b="1" dirty="0">
                <a:solidFill>
                  <a:schemeClr val="accent2"/>
                </a:solidFill>
              </a:rPr>
              <a:t> </a:t>
            </a:r>
            <a:r>
              <a:rPr lang="pt-BR" sz="2800" b="1" dirty="0">
                <a:solidFill>
                  <a:schemeClr val="bg1">
                    <a:lumMod val="65000"/>
                  </a:schemeClr>
                </a:solidFill>
              </a:rPr>
              <a:t>órgãos estaduais</a:t>
            </a:r>
          </a:p>
          <a:p>
            <a:pPr lvl="1"/>
            <a:r>
              <a:rPr lang="pt-BR" i="1" dirty="0">
                <a:solidFill>
                  <a:srgbClr val="2873B6"/>
                </a:solidFill>
              </a:rPr>
              <a:t>www.ouvidoria.gov.br</a:t>
            </a:r>
          </a:p>
          <a:p>
            <a:pPr lvl="1"/>
            <a:endParaRPr lang="pt-BR" i="1" dirty="0">
              <a:solidFill>
                <a:srgbClr val="2873B6"/>
              </a:solidFill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7030A0"/>
                </a:solidFill>
              </a:rPr>
              <a:t>13 mil são denúncias, sugestões, solicitações, reclamações, elogios ou pedidos de simplificação recebidos pelos órgãos e entidades do Governo Federal pelo e-</a:t>
            </a:r>
            <a:r>
              <a:rPr lang="pt-BR" dirty="0" err="1">
                <a:solidFill>
                  <a:srgbClr val="7030A0"/>
                </a:solidFill>
              </a:rPr>
              <a:t>Ouv</a:t>
            </a:r>
            <a:r>
              <a:rPr lang="pt-BR" dirty="0">
                <a:solidFill>
                  <a:srgbClr val="7030A0"/>
                </a:solidFill>
              </a:rPr>
              <a:t>. Desses, </a:t>
            </a:r>
            <a:r>
              <a:rPr lang="pt-BR" dirty="0"/>
              <a:t>11 mil manifestações foram enviada à CGU, sendo cerca de 3 mil denúncias. </a:t>
            </a:r>
          </a:p>
          <a:p>
            <a:pPr lvl="1"/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9734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Cabeçalho 4">
            <a:extLst>
              <a:ext uri="{FF2B5EF4-FFF2-40B4-BE49-F238E27FC236}">
                <a16:creationId xmlns:a16="http://schemas.microsoft.com/office/drawing/2014/main" id="{B3C9EE36-3388-4496-B1C2-E9C3DD4FE1BF}"/>
              </a:ext>
            </a:extLst>
          </p:cNvPr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pt-BR"/>
              <a:t>Balanço de Ações da CGU 2018</a:t>
            </a:r>
          </a:p>
        </p:txBody>
      </p:sp>
      <p:sp>
        <p:nvSpPr>
          <p:cNvPr id="6" name="Espaço Reservado para Data 5">
            <a:extLst>
              <a:ext uri="{FF2B5EF4-FFF2-40B4-BE49-F238E27FC236}">
                <a16:creationId xmlns:a16="http://schemas.microsoft.com/office/drawing/2014/main" id="{43417FC5-FA68-4C34-A119-FC26C8913CED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pt-BR"/>
              <a:t>12/12/2018</a:t>
            </a:r>
          </a:p>
        </p:txBody>
      </p:sp>
    </p:spTree>
    <p:extLst>
      <p:ext uri="{BB962C8B-B14F-4D97-AF65-F5344CB8AC3E}">
        <p14:creationId xmlns:p14="http://schemas.microsoft.com/office/powerpoint/2010/main" val="2824768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Governo Federal expulsou 566 servidores públicos federais por atividades contrárias à lei, de janeiro a novembro de 2018. O número já é o mais alto no comparativo anual, desde o início da série histórica, em 2003, consolidada pela CGU. A prática de atos relacionados à corrupção foi o principal motivo das punições, com 371 penalidades (65,5% dos casos). No ano, foram 467 demissões de servidores efetivos; 73 cassações de aposentadorias; e 26 destituições de ocupantes de cargos em comissão. De 2003 a novembro de 2018, foram expulsos 7.281 servidores.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1744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1938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5BA5BE9-DF57-4FB3-8CAC-A2C4B0E324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"/>
            <a:ext cx="12192000" cy="685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768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6595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992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346190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31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465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6572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765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266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5906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412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1422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339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05/12/2019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9132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5" r:id="rId12"/>
    <p:sldLayoutId id="214748368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hyperlink" Target="http://paineis.cgu.gov.br/corregedorias/index.h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hyperlink" Target="http://paineis.cgu.gov.br/corregedorias/index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ttp/www.transparencia.gov.br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405C8636-772A-4E82-A09E-243E87AECB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" y="0"/>
            <a:ext cx="121916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851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>
            <a:extLst>
              <a:ext uri="{FF2B5EF4-FFF2-40B4-BE49-F238E27FC236}">
                <a16:creationId xmlns:a16="http://schemas.microsoft.com/office/drawing/2014/main" id="{031EA8D6-3257-4F9E-880C-124FCCF430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59" b="1476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A028FF7C-00CA-4A49-8A55-67C4C4B0AFDF}"/>
              </a:ext>
            </a:extLst>
          </p:cNvPr>
          <p:cNvSpPr txBox="1"/>
          <p:nvPr/>
        </p:nvSpPr>
        <p:spPr>
          <a:xfrm>
            <a:off x="821582" y="1123689"/>
            <a:ext cx="104383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dirty="0" err="1"/>
              <a:t>R</a:t>
            </a:r>
            <a:r>
              <a:rPr lang="pt-BR" sz="4400" b="1" dirty="0"/>
              <a:t>$ 5.134.391.680,30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66783144-3808-40E7-85EB-7EDF9F50740C}"/>
              </a:ext>
            </a:extLst>
          </p:cNvPr>
          <p:cNvSpPr/>
          <p:nvPr/>
        </p:nvSpPr>
        <p:spPr>
          <a:xfrm>
            <a:off x="1207891" y="1725659"/>
            <a:ext cx="9665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altLang="pt-BR" i="1" dirty="0"/>
              <a:t>Prejuízo potencial identificado 2003 - 2019</a:t>
            </a: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2FCD9F74-40CC-47EF-96A3-924A64F2AFC8}"/>
              </a:ext>
            </a:extLst>
          </p:cNvPr>
          <p:cNvSpPr txBox="1">
            <a:spLocks/>
          </p:cNvSpPr>
          <p:nvPr/>
        </p:nvSpPr>
        <p:spPr>
          <a:xfrm>
            <a:off x="524983" y="295792"/>
            <a:ext cx="11052810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OPERAÇÕES ESPECIAIS</a:t>
            </a:r>
          </a:p>
          <a:p>
            <a:pPr algn="ctr"/>
            <a:r>
              <a:rPr lang="pt-BR" sz="2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PANORAMA</a:t>
            </a:r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31C94AF8-0B74-450A-9F0F-8E0A150EE0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20"/>
          <a:stretch/>
        </p:blipFill>
        <p:spPr>
          <a:xfrm>
            <a:off x="0" y="-961755"/>
            <a:ext cx="3115340" cy="2313676"/>
          </a:xfrm>
          <a:prstGeom prst="rect">
            <a:avLst/>
          </a:prstGeom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5467E68F-091C-4A25-8EC5-8A4CE34C4E06}"/>
              </a:ext>
            </a:extLst>
          </p:cNvPr>
          <p:cNvSpPr txBox="1"/>
          <p:nvPr/>
        </p:nvSpPr>
        <p:spPr>
          <a:xfrm rot="21265124">
            <a:off x="610455" y="393111"/>
            <a:ext cx="1997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DETECÇÃO</a:t>
            </a: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183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>
            <a:extLst>
              <a:ext uri="{FF2B5EF4-FFF2-40B4-BE49-F238E27FC236}">
                <a16:creationId xmlns:a16="http://schemas.microsoft.com/office/drawing/2014/main" id="{9B9C35A9-7325-40BD-AB73-A9A7A88AAF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" y="0"/>
            <a:ext cx="12181974" cy="68580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1402868" y="3144643"/>
            <a:ext cx="2818016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e empregados federais expulsos desde 2003 no Poder Executivo Federal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832821" y="2146386"/>
            <a:ext cx="209784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16.718</a:t>
            </a:r>
            <a:endParaRPr lang="pt-BR" sz="4800" dirty="0">
              <a:solidFill>
                <a:srgbClr val="241E4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777838" y="3144643"/>
            <a:ext cx="2818016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e empregados expulsos, em 2019, no Poder Executivo Federal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334792" y="2146386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455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923244" y="3129495"/>
            <a:ext cx="24896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expulsos decorrentes de atos de corrupção, em 2019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8214420" y="2131238"/>
            <a:ext cx="197762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58,2%</a:t>
            </a:r>
            <a:endParaRPr lang="pt-BR" sz="4800" dirty="0">
              <a:solidFill>
                <a:srgbClr val="241E40"/>
              </a:solidFill>
            </a:endParaRP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0430DAA6-3572-4F48-ACB0-250B5563627E}"/>
              </a:ext>
            </a:extLst>
          </p:cNvPr>
          <p:cNvSpPr/>
          <p:nvPr/>
        </p:nvSpPr>
        <p:spPr>
          <a:xfrm>
            <a:off x="793897" y="5623429"/>
            <a:ext cx="1066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000000"/>
                </a:solidFill>
                <a:latin typeface="Helvetica" panose="020B0604020202020204" pitchFamily="34" charset="0"/>
              </a:rPr>
              <a:t>Fonte: Painel Correição em Dados (</a:t>
            </a:r>
            <a:r>
              <a:rPr lang="pt-BR" u="sng" dirty="0">
                <a:solidFill>
                  <a:srgbClr val="0563C1"/>
                </a:solidFill>
                <a:latin typeface="Helvetica" panose="020B0604020202020204" pitchFamily="34" charset="0"/>
                <a:hlinkClick r:id="rId4"/>
              </a:rPr>
              <a:t>http://paineis.cgu.gov.br/corregedorias/index.htm</a:t>
            </a:r>
            <a:r>
              <a:rPr lang="pt-BR" dirty="0">
                <a:solidFill>
                  <a:srgbClr val="000000"/>
                </a:solidFill>
                <a:latin typeface="Helvetica" panose="020B0604020202020204" pitchFamily="34" charset="0"/>
              </a:rPr>
              <a:t>), em 29/11/2019​</a:t>
            </a:r>
            <a:endParaRPr lang="pt-BR" dirty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B662757F-8F89-41A6-B2AD-6B6E2255C0C5}"/>
              </a:ext>
            </a:extLst>
          </p:cNvPr>
          <p:cNvSpPr txBox="1">
            <a:spLocks/>
          </p:cNvSpPr>
          <p:nvPr/>
        </p:nvSpPr>
        <p:spPr>
          <a:xfrm>
            <a:off x="569595" y="1362932"/>
            <a:ext cx="11052810" cy="64317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RESPONSABILIZAÇÃO DE AGENTES PÚBLICOS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D1BD5652-05E2-4C41-9627-9D1FEA21B6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075"/>
          <a:stretch/>
        </p:blipFill>
        <p:spPr>
          <a:xfrm>
            <a:off x="5094" y="-616696"/>
            <a:ext cx="3136501" cy="1979628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06D78E3D-9B91-40D6-AD4C-14B198534AF7}"/>
              </a:ext>
            </a:extLst>
          </p:cNvPr>
          <p:cNvSpPr txBox="1"/>
          <p:nvPr/>
        </p:nvSpPr>
        <p:spPr>
          <a:xfrm rot="21265124">
            <a:off x="714843" y="414377"/>
            <a:ext cx="1788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PUNIÇÃO</a:t>
            </a: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3249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5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75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7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>
            <a:extLst>
              <a:ext uri="{FF2B5EF4-FFF2-40B4-BE49-F238E27FC236}">
                <a16:creationId xmlns:a16="http://schemas.microsoft.com/office/drawing/2014/main" id="{FFDFF8DE-4EBC-412A-B6B3-2BF397333E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" y="0"/>
            <a:ext cx="12181974" cy="68580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1558191" y="2984441"/>
            <a:ext cx="3894403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Processos Administrativos de Responsabilização (PAR) de Entes Privados concluídos no Poder Executivo Federal desde 2014 </a:t>
            </a:r>
            <a:endParaRPr lang="pt-B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553200" y="2977383"/>
            <a:ext cx="408060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Entes privados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punidos por irregularidades no Poder Executivo Federal em 2019</a:t>
            </a:r>
            <a:endParaRPr lang="pt-B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8420F9C3-49C0-4874-959F-611CD22A2886}"/>
              </a:ext>
            </a:extLst>
          </p:cNvPr>
          <p:cNvSpPr/>
          <p:nvPr/>
        </p:nvSpPr>
        <p:spPr>
          <a:xfrm>
            <a:off x="711332" y="5698098"/>
            <a:ext cx="10769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000000"/>
                </a:solidFill>
                <a:latin typeface="Helvetica" panose="020B0604020202020204" pitchFamily="34" charset="0"/>
              </a:rPr>
              <a:t>Fonte: Painel Correição em Dados (</a:t>
            </a:r>
            <a:r>
              <a:rPr lang="pt-BR" u="sng" dirty="0">
                <a:solidFill>
                  <a:srgbClr val="0563C1"/>
                </a:solidFill>
                <a:latin typeface="Helvetica" panose="020B0604020202020204" pitchFamily="34" charset="0"/>
                <a:hlinkClick r:id="rId4"/>
              </a:rPr>
              <a:t>http://paineis.cgu.gov.br/corregedorias/index.htm</a:t>
            </a:r>
            <a:r>
              <a:rPr lang="pt-BR" dirty="0">
                <a:solidFill>
                  <a:srgbClr val="000000"/>
                </a:solidFill>
                <a:latin typeface="Helvetica" panose="020B0604020202020204" pitchFamily="34" charset="0"/>
              </a:rPr>
              <a:t>), em 29/11/2019​</a:t>
            </a:r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7BB5A95-67EA-417B-A866-2D9C8D2F4F4D}"/>
              </a:ext>
            </a:extLst>
          </p:cNvPr>
          <p:cNvSpPr txBox="1"/>
          <p:nvPr/>
        </p:nvSpPr>
        <p:spPr>
          <a:xfrm>
            <a:off x="2459416" y="2146386"/>
            <a:ext cx="209784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217</a:t>
            </a:r>
            <a:endParaRPr lang="pt-BR" sz="4800" dirty="0">
              <a:solidFill>
                <a:srgbClr val="241E40"/>
              </a:solidFill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119B41E-DA34-4FF1-B426-2B08FEBD1492}"/>
              </a:ext>
            </a:extLst>
          </p:cNvPr>
          <p:cNvSpPr txBox="1"/>
          <p:nvPr/>
        </p:nvSpPr>
        <p:spPr>
          <a:xfrm>
            <a:off x="7604693" y="2131238"/>
            <a:ext cx="197762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1.763</a:t>
            </a:r>
            <a:endParaRPr lang="pt-BR" sz="4800" dirty="0">
              <a:solidFill>
                <a:srgbClr val="241E40"/>
              </a:solidFill>
            </a:endParaRP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1DADDEDC-5D96-4185-ADEE-13A7E927747A}"/>
              </a:ext>
            </a:extLst>
          </p:cNvPr>
          <p:cNvSpPr txBox="1">
            <a:spLocks/>
          </p:cNvSpPr>
          <p:nvPr/>
        </p:nvSpPr>
        <p:spPr>
          <a:xfrm>
            <a:off x="2122967" y="1362932"/>
            <a:ext cx="7946066" cy="64317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RESPONSABILIZAÇÃO DE ENTES PRIVADOS</a:t>
            </a:r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F5970218-6CED-411F-8E8A-2A6413B679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075"/>
          <a:stretch/>
        </p:blipFill>
        <p:spPr>
          <a:xfrm>
            <a:off x="5094" y="-616696"/>
            <a:ext cx="3136501" cy="1979628"/>
          </a:xfrm>
          <a:prstGeom prst="rect">
            <a:avLst/>
          </a:prstGeom>
        </p:spPr>
      </p:pic>
      <p:sp>
        <p:nvSpPr>
          <p:cNvPr id="19" name="CaixaDeTexto 18">
            <a:extLst>
              <a:ext uri="{FF2B5EF4-FFF2-40B4-BE49-F238E27FC236}">
                <a16:creationId xmlns:a16="http://schemas.microsoft.com/office/drawing/2014/main" id="{182D3AA3-DBD2-4345-9562-60EE3758B623}"/>
              </a:ext>
            </a:extLst>
          </p:cNvPr>
          <p:cNvSpPr txBox="1"/>
          <p:nvPr/>
        </p:nvSpPr>
        <p:spPr>
          <a:xfrm rot="21265124">
            <a:off x="714843" y="414377"/>
            <a:ext cx="1788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PUNIÇÃO</a:t>
            </a: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093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75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5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75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379C5A83-30E4-4740-BAC2-5ECC6CFEE6B9}"/>
              </a:ext>
            </a:extLst>
          </p:cNvPr>
          <p:cNvSpPr/>
          <p:nvPr/>
        </p:nvSpPr>
        <p:spPr>
          <a:xfrm>
            <a:off x="9452073" y="1876937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4000" b="1" dirty="0">
                <a:solidFill>
                  <a:srgbClr val="007373"/>
                </a:solidFill>
                <a:latin typeface="Calibri" panose="020F0502020204030204" pitchFamily="34" charset="0"/>
              </a:rPr>
              <a:t>22</a:t>
            </a:r>
            <a:endParaRPr lang="pt-BR" sz="4000" dirty="0">
              <a:solidFill>
                <a:srgbClr val="007373"/>
              </a:solidFill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B26137AF-F765-45AA-8F68-3F83F1761232}"/>
              </a:ext>
            </a:extLst>
          </p:cNvPr>
          <p:cNvSpPr/>
          <p:nvPr/>
        </p:nvSpPr>
        <p:spPr>
          <a:xfrm>
            <a:off x="8507226" y="2412375"/>
            <a:ext cx="25937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pt-BR" dirty="0">
                <a:latin typeface="Calibri" panose="020F0502020204030204" pitchFamily="34" charset="0"/>
              </a:rPr>
              <a:t>Em negociação</a:t>
            </a:r>
            <a:r>
              <a:rPr lang="en-US" dirty="0">
                <a:latin typeface="Calibri" panose="020F0502020204030204" pitchFamily="34" charset="0"/>
              </a:rPr>
              <a:t>​</a:t>
            </a:r>
            <a:endParaRPr lang="en-US" dirty="0">
              <a:latin typeface="Segoe UI" panose="020B0502040204020203" pitchFamily="34" charset="0"/>
            </a:endParaRPr>
          </a:p>
          <a:p>
            <a:pPr algn="ctr" fontAlgn="base"/>
            <a:r>
              <a:rPr lang="pt-BR" dirty="0">
                <a:latin typeface="Calibri" panose="020F0502020204030204" pitchFamily="34" charset="0"/>
              </a:rPr>
              <a:t>(Operação Lava Jato e demais investigações)</a:t>
            </a:r>
            <a:r>
              <a:rPr lang="en-US" dirty="0">
                <a:latin typeface="Calibri" panose="020F0502020204030204" pitchFamily="34" charset="0"/>
              </a:rPr>
              <a:t>​</a:t>
            </a:r>
            <a:endParaRPr lang="en-US" b="0" i="0" dirty="0">
              <a:effectLst/>
              <a:latin typeface="Segoe UI" panose="020B0502040204020203" pitchFamily="34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2264F887-421D-4398-BAA6-76996C01F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314" y="1998483"/>
            <a:ext cx="7409053" cy="4563751"/>
          </a:xfrm>
          <a:prstGeom prst="rect">
            <a:avLst/>
          </a:prstGeom>
        </p:spPr>
      </p:pic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A0D37091-B340-42E3-8004-586E97C31A77}"/>
              </a:ext>
            </a:extLst>
          </p:cNvPr>
          <p:cNvSpPr/>
          <p:nvPr/>
        </p:nvSpPr>
        <p:spPr>
          <a:xfrm>
            <a:off x="8718698" y="3418367"/>
            <a:ext cx="2200939" cy="2908005"/>
          </a:xfrm>
          <a:prstGeom prst="roundRect">
            <a:avLst/>
          </a:prstGeom>
          <a:solidFill>
            <a:srgbClr val="00737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106DEE43-314D-4861-8EB6-8CACDC3BE99D}"/>
              </a:ext>
            </a:extLst>
          </p:cNvPr>
          <p:cNvSpPr/>
          <p:nvPr/>
        </p:nvSpPr>
        <p:spPr>
          <a:xfrm>
            <a:off x="8674223" y="3535045"/>
            <a:ext cx="2289887" cy="2547051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F7F7DC"/>
                </a:solidFill>
                <a:effectLst/>
                <a:uLnTx/>
                <a:uFillTx/>
                <a:latin typeface="Calibri" panose="020F0502020204030204" pitchFamily="34" charset="0"/>
              </a:rPr>
              <a:t>R$ 3,15 bi</a:t>
            </a:r>
            <a:endParaRPr lang="pt-BR" sz="2800" b="1" dirty="0">
              <a:solidFill>
                <a:srgbClr val="F7F7DC"/>
              </a:solidFill>
              <a:latin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>
                <a:solidFill>
                  <a:srgbClr val="F7F7DC"/>
                </a:solidFill>
                <a:latin typeface="Calibri" panose="020F0502020204030204" pitchFamily="34" charset="0"/>
              </a:rPr>
              <a:t>já retornaram aos cofres públicos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i="0" u="none" strike="noStrike" kern="1200" cap="none" spc="0" normalizeH="0" baseline="0" noProof="0" dirty="0">
              <a:ln>
                <a:noFill/>
              </a:ln>
              <a:solidFill>
                <a:srgbClr val="F7F7DC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algn="ctr"/>
            <a:r>
              <a:rPr lang="pt-BR" sz="1400" i="1" dirty="0">
                <a:solidFill>
                  <a:srgbClr val="F7F7DC"/>
                </a:solidFill>
              </a:rPr>
              <a:t>+ de 700 pessoas físicas e </a:t>
            </a:r>
          </a:p>
          <a:p>
            <a:pPr algn="ctr"/>
            <a:r>
              <a:rPr lang="pt-BR" sz="1400" i="1" dirty="0">
                <a:solidFill>
                  <a:srgbClr val="F7F7DC"/>
                </a:solidFill>
              </a:rPr>
              <a:t>+ de 400 pessoas jurídicas citadas</a:t>
            </a:r>
            <a:endParaRPr lang="pt-BR" sz="1400" dirty="0">
              <a:solidFill>
                <a:srgbClr val="F7F7DC"/>
              </a:solidFill>
            </a:endParaRPr>
          </a:p>
          <a:p>
            <a:pPr algn="ctr"/>
            <a:r>
              <a:rPr lang="pt-BR" sz="1400" i="1" dirty="0">
                <a:solidFill>
                  <a:srgbClr val="F7F7DC"/>
                </a:solidFill>
              </a:rPr>
              <a:t>24 negociações em andamento</a:t>
            </a:r>
            <a:endParaRPr lang="pt-BR" sz="1400" dirty="0">
              <a:solidFill>
                <a:srgbClr val="F7F7DC"/>
              </a:solidFill>
            </a:endParaRPr>
          </a:p>
          <a:p>
            <a:pPr algn="ctr"/>
            <a:r>
              <a:rPr lang="pt-BR" sz="1400" i="1" dirty="0">
                <a:solidFill>
                  <a:srgbClr val="F7F7DC"/>
                </a:solidFill>
              </a:rPr>
              <a:t>9 negociações resilidas</a:t>
            </a:r>
            <a:endParaRPr lang="pt-BR" sz="1400" dirty="0">
              <a:solidFill>
                <a:srgbClr val="F7F7DC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i="0" u="none" strike="noStrike" kern="1200" cap="none" spc="0" normalizeH="0" baseline="0" noProof="0" dirty="0">
              <a:ln>
                <a:noFill/>
              </a:ln>
              <a:solidFill>
                <a:srgbClr val="F7F7DC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B72937EA-DC34-4026-A6C7-8CC6A2BA791D}"/>
              </a:ext>
            </a:extLst>
          </p:cNvPr>
          <p:cNvCxnSpPr/>
          <p:nvPr/>
        </p:nvCxnSpPr>
        <p:spPr>
          <a:xfrm>
            <a:off x="9133367" y="4763386"/>
            <a:ext cx="1435396" cy="0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8" name="Imagem 17">
            <a:extLst>
              <a:ext uri="{FF2B5EF4-FFF2-40B4-BE49-F238E27FC236}">
                <a16:creationId xmlns:a16="http://schemas.microsoft.com/office/drawing/2014/main" id="{2B35BC23-C5B1-4FE8-8C97-F9E685DD37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075"/>
          <a:stretch/>
        </p:blipFill>
        <p:spPr>
          <a:xfrm>
            <a:off x="5094" y="-616696"/>
            <a:ext cx="3136501" cy="1979628"/>
          </a:xfrm>
          <a:prstGeom prst="rect">
            <a:avLst/>
          </a:prstGeom>
        </p:spPr>
      </p:pic>
      <p:sp>
        <p:nvSpPr>
          <p:cNvPr id="19" name="CaixaDeTexto 18">
            <a:extLst>
              <a:ext uri="{FF2B5EF4-FFF2-40B4-BE49-F238E27FC236}">
                <a16:creationId xmlns:a16="http://schemas.microsoft.com/office/drawing/2014/main" id="{33BAED18-638D-4A00-8371-0F5948199630}"/>
              </a:ext>
            </a:extLst>
          </p:cNvPr>
          <p:cNvSpPr txBox="1"/>
          <p:nvPr/>
        </p:nvSpPr>
        <p:spPr>
          <a:xfrm rot="21265124">
            <a:off x="714843" y="414377"/>
            <a:ext cx="1788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PUNIÇÃO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7739F177-7290-4300-9D3B-DC1CCC8B3CC3}"/>
              </a:ext>
            </a:extLst>
          </p:cNvPr>
          <p:cNvSpPr txBox="1">
            <a:spLocks/>
          </p:cNvSpPr>
          <p:nvPr/>
        </p:nvSpPr>
        <p:spPr>
          <a:xfrm>
            <a:off x="2122967" y="1012715"/>
            <a:ext cx="7946066" cy="64317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PROGRAMA DE LENIÊNCIA</a:t>
            </a:r>
          </a:p>
          <a:p>
            <a:pPr algn="ctr"/>
            <a:r>
              <a:rPr lang="pt-BR" sz="3200" dirty="0">
                <a:solidFill>
                  <a:srgbClr val="241E40"/>
                </a:solidFill>
                <a:latin typeface="+mn-lt"/>
              </a:rPr>
              <a:t>DADOS</a:t>
            </a:r>
          </a:p>
        </p:txBody>
      </p:sp>
    </p:spTree>
    <p:extLst>
      <p:ext uri="{BB962C8B-B14F-4D97-AF65-F5344CB8AC3E}">
        <p14:creationId xmlns:p14="http://schemas.microsoft.com/office/powerpoint/2010/main" val="2788949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C546C666-B923-42D0-94A1-78FA326CF7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" y="4390"/>
            <a:ext cx="12177824" cy="6849220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D6B3C506-D24C-4602-8510-7B6F12F3A001}"/>
              </a:ext>
            </a:extLst>
          </p:cNvPr>
          <p:cNvSpPr/>
          <p:nvPr/>
        </p:nvSpPr>
        <p:spPr>
          <a:xfrm>
            <a:off x="803511" y="2707544"/>
            <a:ext cx="6675980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pt-BR" sz="3600" b="1" dirty="0">
                <a:solidFill>
                  <a:srgbClr val="241E40"/>
                </a:solidFill>
              </a:rPr>
              <a:t>Auditorias:  </a:t>
            </a:r>
            <a:r>
              <a:rPr lang="pt-BR" sz="3600" dirty="0">
                <a:solidFill>
                  <a:srgbClr val="241E40"/>
                </a:solidFill>
              </a:rPr>
              <a:t>R$ 6,4 bilhões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7061A342-DF39-41F9-8CA1-A4AA4A5B1DDC}"/>
              </a:ext>
            </a:extLst>
          </p:cNvPr>
          <p:cNvSpPr/>
          <p:nvPr/>
        </p:nvSpPr>
        <p:spPr>
          <a:xfrm>
            <a:off x="803511" y="3405739"/>
            <a:ext cx="6675980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pt-BR" sz="3600" b="1" dirty="0">
                <a:solidFill>
                  <a:srgbClr val="241E40"/>
                </a:solidFill>
              </a:rPr>
              <a:t>Acordos:  </a:t>
            </a:r>
            <a:r>
              <a:rPr lang="pt-BR" sz="3600" dirty="0">
                <a:solidFill>
                  <a:srgbClr val="241E40"/>
                </a:solidFill>
              </a:rPr>
              <a:t>R$ 7,5 bilhões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758173E7-54DE-4A51-848D-EB522A8E7ADF}"/>
              </a:ext>
            </a:extLst>
          </p:cNvPr>
          <p:cNvSpPr/>
          <p:nvPr/>
        </p:nvSpPr>
        <p:spPr>
          <a:xfrm>
            <a:off x="803511" y="5154442"/>
            <a:ext cx="8179982" cy="12003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pt-BR" sz="3600" b="1" dirty="0">
                <a:solidFill>
                  <a:srgbClr val="241E40"/>
                </a:solidFill>
              </a:rPr>
              <a:t>Total:  </a:t>
            </a:r>
            <a:r>
              <a:rPr lang="pt-BR" sz="3600" dirty="0">
                <a:solidFill>
                  <a:srgbClr val="241E40"/>
                </a:solidFill>
              </a:rPr>
              <a:t>R$ 13,9 bilhões</a:t>
            </a:r>
          </a:p>
          <a:p>
            <a:r>
              <a:rPr lang="pt-BR" sz="3600" dirty="0">
                <a:solidFill>
                  <a:srgbClr val="241E40"/>
                </a:solidFill>
              </a:rPr>
              <a:t>	</a:t>
            </a:r>
            <a:r>
              <a:rPr lang="pt-BR" sz="3200" dirty="0">
                <a:solidFill>
                  <a:srgbClr val="241E40"/>
                </a:solidFill>
              </a:rPr>
              <a:t>    </a:t>
            </a:r>
            <a:r>
              <a:rPr lang="pt-BR" sz="3600" dirty="0">
                <a:solidFill>
                  <a:srgbClr val="241E40"/>
                </a:solidFill>
              </a:rPr>
              <a:t>apenas em 2019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EF04C3F3-817F-4BC1-9649-5632A351ED1B}"/>
              </a:ext>
            </a:extLst>
          </p:cNvPr>
          <p:cNvSpPr txBox="1">
            <a:spLocks/>
          </p:cNvSpPr>
          <p:nvPr/>
        </p:nvSpPr>
        <p:spPr>
          <a:xfrm>
            <a:off x="803511" y="1665256"/>
            <a:ext cx="11052810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solidFill>
                  <a:srgbClr val="241E40"/>
                </a:solidFill>
                <a:latin typeface="+mn-lt"/>
              </a:rPr>
              <a:t>RESULTADOS ALCANÇADOS </a:t>
            </a:r>
            <a:r>
              <a:rPr lang="pt-BR" sz="4000" dirty="0">
                <a:solidFill>
                  <a:srgbClr val="241E40"/>
                </a:solidFill>
                <a:latin typeface="+mn-lt"/>
              </a:rPr>
              <a:t>EM 2019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DFD705D4-35D8-44DD-9397-F68841E67F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075"/>
          <a:stretch/>
        </p:blipFill>
        <p:spPr>
          <a:xfrm>
            <a:off x="5094" y="-616696"/>
            <a:ext cx="3136501" cy="1979628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60410777-AD11-4A3F-B1ED-582F1A6B608E}"/>
              </a:ext>
            </a:extLst>
          </p:cNvPr>
          <p:cNvSpPr txBox="1"/>
          <p:nvPr/>
        </p:nvSpPr>
        <p:spPr>
          <a:xfrm rot="21265124">
            <a:off x="714843" y="414377"/>
            <a:ext cx="1788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PUNIÇÃO</a:t>
            </a:r>
            <a:endParaRPr lang="pt-BR" b="1" dirty="0">
              <a:solidFill>
                <a:schemeClr val="bg1"/>
              </a:solidFill>
            </a:endParaRPr>
          </a:p>
        </p:txBody>
      </p: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AC824981-4AA8-4BB4-8B7D-3A1E770984DA}"/>
              </a:ext>
            </a:extLst>
          </p:cNvPr>
          <p:cNvCxnSpPr/>
          <p:nvPr/>
        </p:nvCxnSpPr>
        <p:spPr>
          <a:xfrm>
            <a:off x="-95693" y="4899947"/>
            <a:ext cx="590107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459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9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849FD497-F3EC-4E77-9BCC-3569C6A7A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898"/>
            <a:ext cx="12192000" cy="688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19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EF04C3F3-817F-4BC1-9649-5632A351ED1B}"/>
              </a:ext>
            </a:extLst>
          </p:cNvPr>
          <p:cNvSpPr txBox="1">
            <a:spLocks/>
          </p:cNvSpPr>
          <p:nvPr/>
        </p:nvSpPr>
        <p:spPr>
          <a:xfrm>
            <a:off x="3349203" y="2490666"/>
            <a:ext cx="5493593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9600" b="1" dirty="0">
                <a:solidFill>
                  <a:schemeClr val="bg1"/>
                </a:solidFill>
                <a:latin typeface="+mn-lt"/>
              </a:rPr>
              <a:t>Obrigado!</a:t>
            </a:r>
            <a:endParaRPr lang="pt-BR" sz="96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8993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0F61A912-303A-4B18-946F-270030F04B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2" y="21265"/>
            <a:ext cx="12117816" cy="681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6421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018AFCE-F193-4515-99D6-E942EA1900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8" y="10633"/>
            <a:ext cx="12155624" cy="683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26303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>
            <a:extLst>
              <a:ext uri="{FF2B5EF4-FFF2-40B4-BE49-F238E27FC236}">
                <a16:creationId xmlns:a16="http://schemas.microsoft.com/office/drawing/2014/main" id="{E12B60A2-F486-4ADB-A046-C6DED17105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44" y="-1590"/>
            <a:ext cx="12199088" cy="6861180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900E1ADC-F792-41B9-8436-B9CA08F70A95}"/>
              </a:ext>
            </a:extLst>
          </p:cNvPr>
          <p:cNvSpPr/>
          <p:nvPr/>
        </p:nvSpPr>
        <p:spPr>
          <a:xfrm>
            <a:off x="2149958" y="3137623"/>
            <a:ext cx="738090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200" dirty="0">
                <a:solidFill>
                  <a:schemeClr val="bg1"/>
                </a:solidFill>
              </a:rPr>
              <a:t>Ferramenta de análise </a:t>
            </a:r>
            <a:r>
              <a:rPr lang="pt-BR" sz="2200" b="1" dirty="0">
                <a:solidFill>
                  <a:schemeClr val="bg1"/>
                </a:solidFill>
              </a:rPr>
              <a:t>AUTOMATIZADA</a:t>
            </a:r>
            <a:r>
              <a:rPr lang="pt-BR" sz="2200" dirty="0">
                <a:solidFill>
                  <a:schemeClr val="bg1"/>
                </a:solidFill>
              </a:rPr>
              <a:t> de licitações mediante técnicas de </a:t>
            </a:r>
            <a:r>
              <a:rPr lang="pt-BR" sz="2200" b="1" dirty="0">
                <a:solidFill>
                  <a:schemeClr val="bg1"/>
                </a:solidFill>
              </a:rPr>
              <a:t>MACHINE LEARNING</a:t>
            </a:r>
          </a:p>
          <a:p>
            <a:pPr algn="ctr"/>
            <a:endParaRPr lang="pt-BR" sz="2200" dirty="0">
              <a:solidFill>
                <a:schemeClr val="bg1"/>
              </a:solidFill>
            </a:endParaRPr>
          </a:p>
          <a:p>
            <a:pPr algn="ctr"/>
            <a:r>
              <a:rPr lang="pt-BR" sz="2200" b="1" dirty="0">
                <a:solidFill>
                  <a:schemeClr val="bg1"/>
                </a:solidFill>
              </a:rPr>
              <a:t>NASCEU NA CGU </a:t>
            </a:r>
            <a:r>
              <a:rPr lang="pt-BR" sz="2200" dirty="0">
                <a:solidFill>
                  <a:schemeClr val="bg1"/>
                </a:solidFill>
              </a:rPr>
              <a:t>da necessidade de respostas </a:t>
            </a:r>
            <a:r>
              <a:rPr lang="pt-BR" sz="2200" b="1" dirty="0">
                <a:solidFill>
                  <a:schemeClr val="bg1"/>
                </a:solidFill>
              </a:rPr>
              <a:t>TEMPESTIVAS</a:t>
            </a:r>
            <a:r>
              <a:rPr lang="pt-BR" sz="2200" dirty="0">
                <a:solidFill>
                  <a:schemeClr val="bg1"/>
                </a:solidFill>
              </a:rPr>
              <a:t> frente aos processos licitatórios publicados</a:t>
            </a:r>
          </a:p>
          <a:p>
            <a:pPr algn="ctr"/>
            <a:endParaRPr lang="pt-BR" sz="2200" dirty="0">
              <a:solidFill>
                <a:schemeClr val="bg1"/>
              </a:solidFill>
            </a:endParaRPr>
          </a:p>
          <a:p>
            <a:pPr algn="ctr"/>
            <a:r>
              <a:rPr lang="pt-BR" sz="2200" dirty="0">
                <a:solidFill>
                  <a:schemeClr val="bg1"/>
                </a:solidFill>
              </a:rPr>
              <a:t>Cerca de </a:t>
            </a:r>
            <a:r>
              <a:rPr lang="pt-BR" sz="2200" b="1" dirty="0">
                <a:solidFill>
                  <a:schemeClr val="bg1"/>
                </a:solidFill>
              </a:rPr>
              <a:t>250 LICITAÇÕES </a:t>
            </a:r>
            <a:r>
              <a:rPr lang="pt-BR" sz="2200" dirty="0">
                <a:solidFill>
                  <a:schemeClr val="bg1"/>
                </a:solidFill>
              </a:rPr>
              <a:t>são publicadas diariamente no sistema </a:t>
            </a:r>
            <a:r>
              <a:rPr lang="pt-BR" sz="2200" dirty="0" err="1">
                <a:solidFill>
                  <a:schemeClr val="bg1"/>
                </a:solidFill>
              </a:rPr>
              <a:t>Comprasnet</a:t>
            </a:r>
            <a:endParaRPr lang="pt-BR" sz="2200" dirty="0">
              <a:solidFill>
                <a:schemeClr val="bg1"/>
              </a:solidFill>
            </a:endParaRPr>
          </a:p>
          <a:p>
            <a:pPr algn="ctr"/>
            <a:endParaRPr lang="pt-BR" sz="2000" b="1" dirty="0">
              <a:solidFill>
                <a:schemeClr val="bg1"/>
              </a:solidFill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06ED7867-4029-424A-8F3C-C375A49FC1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448"/>
          <a:stretch/>
        </p:blipFill>
        <p:spPr>
          <a:xfrm>
            <a:off x="0" y="-757718"/>
            <a:ext cx="3115340" cy="2120900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8F77F2F2-EE2A-4E53-BB1D-95EA61E2E7AE}"/>
              </a:ext>
            </a:extLst>
          </p:cNvPr>
          <p:cNvSpPr txBox="1"/>
          <p:nvPr/>
        </p:nvSpPr>
        <p:spPr>
          <a:xfrm rot="21265124">
            <a:off x="466376" y="393111"/>
            <a:ext cx="2285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PREVENÇÃO</a:t>
            </a: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080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79DE559-6F7F-4A4A-B604-DA1AB018C6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6" name="Agrupar 25">
            <a:extLst>
              <a:ext uri="{FF2B5EF4-FFF2-40B4-BE49-F238E27FC236}">
                <a16:creationId xmlns:a16="http://schemas.microsoft.com/office/drawing/2014/main" id="{AAD7FAA3-5DAD-4823-8521-CAEA56BF3D45}"/>
              </a:ext>
            </a:extLst>
          </p:cNvPr>
          <p:cNvGrpSpPr/>
          <p:nvPr/>
        </p:nvGrpSpPr>
        <p:grpSpPr>
          <a:xfrm>
            <a:off x="6939748" y="4601920"/>
            <a:ext cx="3759891" cy="2112307"/>
            <a:chOff x="6999982" y="4966161"/>
            <a:chExt cx="3759891" cy="2112307"/>
          </a:xfrm>
        </p:grpSpPr>
        <p:pic>
          <p:nvPicPr>
            <p:cNvPr id="27" name="Imagem 26">
              <a:extLst>
                <a:ext uri="{FF2B5EF4-FFF2-40B4-BE49-F238E27FC236}">
                  <a16:creationId xmlns:a16="http://schemas.microsoft.com/office/drawing/2014/main" id="{E5C0E127-F2C0-4C8E-979A-DB265211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79384" y="4966161"/>
              <a:ext cx="2097560" cy="1398373"/>
            </a:xfrm>
            <a:prstGeom prst="rect">
              <a:avLst/>
            </a:prstGeom>
          </p:spPr>
        </p:pic>
        <p:sp>
          <p:nvSpPr>
            <p:cNvPr id="28" name="CaixaDeTexto 27">
              <a:extLst>
                <a:ext uri="{FF2B5EF4-FFF2-40B4-BE49-F238E27FC236}">
                  <a16:creationId xmlns:a16="http://schemas.microsoft.com/office/drawing/2014/main" id="{69925943-346B-4FB3-8771-F31806FC90DB}"/>
                </a:ext>
              </a:extLst>
            </p:cNvPr>
            <p:cNvSpPr txBox="1"/>
            <p:nvPr/>
          </p:nvSpPr>
          <p:spPr>
            <a:xfrm>
              <a:off x="7559842" y="6370582"/>
              <a:ext cx="32000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processa o texto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 base em trilhas</a:t>
              </a:r>
            </a:p>
          </p:txBody>
        </p:sp>
        <p:cxnSp>
          <p:nvCxnSpPr>
            <p:cNvPr id="29" name="Conector de Seta Reta 28">
              <a:extLst>
                <a:ext uri="{FF2B5EF4-FFF2-40B4-BE49-F238E27FC236}">
                  <a16:creationId xmlns:a16="http://schemas.microsoft.com/office/drawing/2014/main" id="{B5D67391-E64E-4BAD-A3CF-82F8117B21B8}"/>
                </a:ext>
              </a:extLst>
            </p:cNvPr>
            <p:cNvCxnSpPr>
              <a:cxnSpLocks/>
            </p:cNvCxnSpPr>
            <p:nvPr/>
          </p:nvCxnSpPr>
          <p:spPr>
            <a:xfrm>
              <a:off x="6999982" y="5665348"/>
              <a:ext cx="1182690" cy="0"/>
            </a:xfrm>
            <a:prstGeom prst="straightConnector1">
              <a:avLst/>
            </a:prstGeom>
            <a:ln w="152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Agrupar 5">
            <a:extLst>
              <a:ext uri="{FF2B5EF4-FFF2-40B4-BE49-F238E27FC236}">
                <a16:creationId xmlns:a16="http://schemas.microsoft.com/office/drawing/2014/main" id="{6106E054-598A-4717-87B2-AF7D3BBEC644}"/>
              </a:ext>
            </a:extLst>
          </p:cNvPr>
          <p:cNvGrpSpPr/>
          <p:nvPr/>
        </p:nvGrpSpPr>
        <p:grpSpPr>
          <a:xfrm>
            <a:off x="4726802" y="3121248"/>
            <a:ext cx="4272419" cy="3222347"/>
            <a:chOff x="4726802" y="3121248"/>
            <a:chExt cx="4272419" cy="3222347"/>
          </a:xfrm>
        </p:grpSpPr>
        <p:pic>
          <p:nvPicPr>
            <p:cNvPr id="31" name="Imagem 30">
              <a:extLst>
                <a:ext uri="{FF2B5EF4-FFF2-40B4-BE49-F238E27FC236}">
                  <a16:creationId xmlns:a16="http://schemas.microsoft.com/office/drawing/2014/main" id="{19654A5A-C319-4833-AC34-D7D319C3C7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4072" t="5573" r="13604"/>
            <a:stretch/>
          </p:blipFill>
          <p:spPr>
            <a:xfrm>
              <a:off x="4726802" y="4444150"/>
              <a:ext cx="2212946" cy="1899445"/>
            </a:xfrm>
            <a:prstGeom prst="rect">
              <a:avLst/>
            </a:prstGeom>
          </p:spPr>
        </p:pic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4664C288-2B35-4007-BD8A-E7F59759DC6A}"/>
                </a:ext>
              </a:extLst>
            </p:cNvPr>
            <p:cNvSpPr txBox="1"/>
            <p:nvPr/>
          </p:nvSpPr>
          <p:spPr>
            <a:xfrm>
              <a:off x="6083217" y="3155746"/>
              <a:ext cx="29160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download do arquivo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do edital e anexos</a:t>
              </a:r>
            </a:p>
          </p:txBody>
        </p:sp>
        <p:cxnSp>
          <p:nvCxnSpPr>
            <p:cNvPr id="33" name="Conector de Seta Reta 32">
              <a:extLst>
                <a:ext uri="{FF2B5EF4-FFF2-40B4-BE49-F238E27FC236}">
                  <a16:creationId xmlns:a16="http://schemas.microsoft.com/office/drawing/2014/main" id="{84C068A6-0341-421D-BD80-351EE8BACB7F}"/>
                </a:ext>
              </a:extLst>
            </p:cNvPr>
            <p:cNvCxnSpPr/>
            <p:nvPr/>
          </p:nvCxnSpPr>
          <p:spPr>
            <a:xfrm>
              <a:off x="5833275" y="3121248"/>
              <a:ext cx="0" cy="1322902"/>
            </a:xfrm>
            <a:prstGeom prst="straightConnector1">
              <a:avLst/>
            </a:prstGeom>
            <a:ln w="152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Agrupar 33">
            <a:extLst>
              <a:ext uri="{FF2B5EF4-FFF2-40B4-BE49-F238E27FC236}">
                <a16:creationId xmlns:a16="http://schemas.microsoft.com/office/drawing/2014/main" id="{B608CF6E-4E16-44DB-8F53-BCD55CEF3AE5}"/>
              </a:ext>
            </a:extLst>
          </p:cNvPr>
          <p:cNvGrpSpPr/>
          <p:nvPr/>
        </p:nvGrpSpPr>
        <p:grpSpPr>
          <a:xfrm>
            <a:off x="10107827" y="3514363"/>
            <a:ext cx="2347501" cy="2939444"/>
            <a:chOff x="10107827" y="3788683"/>
            <a:chExt cx="2347501" cy="2939444"/>
          </a:xfrm>
        </p:grpSpPr>
        <p:pic>
          <p:nvPicPr>
            <p:cNvPr id="35" name="Imagem 34">
              <a:extLst>
                <a:ext uri="{FF2B5EF4-FFF2-40B4-BE49-F238E27FC236}">
                  <a16:creationId xmlns:a16="http://schemas.microsoft.com/office/drawing/2014/main" id="{37342892-B38E-4848-B612-59D4DFBDD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481689">
              <a:off x="10600519" y="3788683"/>
              <a:ext cx="1232186" cy="1232186"/>
            </a:xfrm>
            <a:prstGeom prst="rect">
              <a:avLst/>
            </a:prstGeom>
          </p:spPr>
        </p:pic>
        <p:pic>
          <p:nvPicPr>
            <p:cNvPr id="36" name="Imagem 35">
              <a:extLst>
                <a:ext uri="{FF2B5EF4-FFF2-40B4-BE49-F238E27FC236}">
                  <a16:creationId xmlns:a16="http://schemas.microsoft.com/office/drawing/2014/main" id="{043258DF-2CAE-4577-BA68-8452719233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9729"/>
            <a:stretch/>
          </p:blipFill>
          <p:spPr>
            <a:xfrm>
              <a:off x="10861008" y="5409510"/>
              <a:ext cx="961656" cy="955695"/>
            </a:xfrm>
            <a:prstGeom prst="rect">
              <a:avLst/>
            </a:prstGeom>
          </p:spPr>
        </p:pic>
        <p:sp>
          <p:nvSpPr>
            <p:cNvPr id="37" name="CaixaDeTexto 36">
              <a:extLst>
                <a:ext uri="{FF2B5EF4-FFF2-40B4-BE49-F238E27FC236}">
                  <a16:creationId xmlns:a16="http://schemas.microsoft.com/office/drawing/2014/main" id="{725D4423-13ED-41A4-9AC1-A6ABB9C0F0A1}"/>
                </a:ext>
              </a:extLst>
            </p:cNvPr>
            <p:cNvSpPr txBox="1"/>
            <p:nvPr/>
          </p:nvSpPr>
          <p:spPr>
            <a:xfrm>
              <a:off x="10639885" y="4850728"/>
              <a:ext cx="1815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Envia e-mails</a:t>
              </a:r>
            </a:p>
          </p:txBody>
        </p:sp>
        <p:sp>
          <p:nvSpPr>
            <p:cNvPr id="38" name="CaixaDeTexto 37">
              <a:extLst>
                <a:ext uri="{FF2B5EF4-FFF2-40B4-BE49-F238E27FC236}">
                  <a16:creationId xmlns:a16="http://schemas.microsoft.com/office/drawing/2014/main" id="{9473EBA0-35A4-4489-B5A3-50E9F638B7BF}"/>
                </a:ext>
              </a:extLst>
            </p:cNvPr>
            <p:cNvSpPr txBox="1"/>
            <p:nvPr/>
          </p:nvSpPr>
          <p:spPr>
            <a:xfrm>
              <a:off x="10333617" y="6328017"/>
              <a:ext cx="1858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Base de dados</a:t>
              </a:r>
            </a:p>
          </p:txBody>
        </p:sp>
        <p:cxnSp>
          <p:nvCxnSpPr>
            <p:cNvPr id="39" name="Conector de Seta Reta 38">
              <a:extLst>
                <a:ext uri="{FF2B5EF4-FFF2-40B4-BE49-F238E27FC236}">
                  <a16:creationId xmlns:a16="http://schemas.microsoft.com/office/drawing/2014/main" id="{61918521-3139-4B4C-8773-AD137C9019BA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 flipV="1">
              <a:off x="10107827" y="4760836"/>
              <a:ext cx="606001" cy="417336"/>
            </a:xfrm>
            <a:prstGeom prst="straightConnector1">
              <a:avLst/>
            </a:prstGeom>
            <a:ln w="762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de Seta Reta 39">
              <a:extLst>
                <a:ext uri="{FF2B5EF4-FFF2-40B4-BE49-F238E27FC236}">
                  <a16:creationId xmlns:a16="http://schemas.microsoft.com/office/drawing/2014/main" id="{CC8FE5B5-61E7-4EA7-ADF8-9D66A8F5DDE6}"/>
                </a:ext>
              </a:extLst>
            </p:cNvPr>
            <p:cNvCxnSpPr>
              <a:cxnSpLocks/>
            </p:cNvCxnSpPr>
            <p:nvPr/>
          </p:nvCxnSpPr>
          <p:spPr>
            <a:xfrm>
              <a:off x="10107827" y="6057428"/>
              <a:ext cx="675309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Agrupar 4">
            <a:extLst>
              <a:ext uri="{FF2B5EF4-FFF2-40B4-BE49-F238E27FC236}">
                <a16:creationId xmlns:a16="http://schemas.microsoft.com/office/drawing/2014/main" id="{7315ADF8-C852-463D-8DBF-358F22B65700}"/>
              </a:ext>
            </a:extLst>
          </p:cNvPr>
          <p:cNvGrpSpPr/>
          <p:nvPr/>
        </p:nvGrpSpPr>
        <p:grpSpPr>
          <a:xfrm>
            <a:off x="933143" y="923936"/>
            <a:ext cx="7189295" cy="3272252"/>
            <a:chOff x="933143" y="923936"/>
            <a:chExt cx="7189295" cy="3272252"/>
          </a:xfrm>
        </p:grpSpPr>
        <p:pic>
          <p:nvPicPr>
            <p:cNvPr id="44" name="Imagem 43">
              <a:extLst>
                <a:ext uri="{FF2B5EF4-FFF2-40B4-BE49-F238E27FC236}">
                  <a16:creationId xmlns:a16="http://schemas.microsoft.com/office/drawing/2014/main" id="{DD1D8AA3-EBB7-4C0C-9406-1AA32B1B4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51416" y="923936"/>
              <a:ext cx="3971022" cy="19743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6" name="CaixaDeTexto 45">
              <a:extLst>
                <a:ext uri="{FF2B5EF4-FFF2-40B4-BE49-F238E27FC236}">
                  <a16:creationId xmlns:a16="http://schemas.microsoft.com/office/drawing/2014/main" id="{9E2FBDF2-8F9D-4EA0-92CE-939155A35A4B}"/>
                </a:ext>
              </a:extLst>
            </p:cNvPr>
            <p:cNvSpPr txBox="1"/>
            <p:nvPr/>
          </p:nvSpPr>
          <p:spPr>
            <a:xfrm>
              <a:off x="933143" y="2449691"/>
              <a:ext cx="19086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acessa o </a:t>
              </a:r>
              <a:r>
                <a:rPr kumimoji="0" lang="pt-B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comprasnet</a:t>
              </a:r>
              <a:endPara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7" name="Conector de Seta Reta 46">
              <a:extLst>
                <a:ext uri="{FF2B5EF4-FFF2-40B4-BE49-F238E27FC236}">
                  <a16:creationId xmlns:a16="http://schemas.microsoft.com/office/drawing/2014/main" id="{4A08E044-9B66-437F-B085-53D64E79106D}"/>
                </a:ext>
              </a:extLst>
            </p:cNvPr>
            <p:cNvCxnSpPr/>
            <p:nvPr/>
          </p:nvCxnSpPr>
          <p:spPr>
            <a:xfrm flipV="1">
              <a:off x="1741808" y="2061107"/>
              <a:ext cx="2199997" cy="2135081"/>
            </a:xfrm>
            <a:prstGeom prst="straightConnector1">
              <a:avLst/>
            </a:prstGeom>
            <a:ln w="152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3F79D97E-3507-4F51-8F2E-000A2246CC4A}"/>
              </a:ext>
            </a:extLst>
          </p:cNvPr>
          <p:cNvGrpSpPr/>
          <p:nvPr/>
        </p:nvGrpSpPr>
        <p:grpSpPr>
          <a:xfrm>
            <a:off x="365902" y="4196188"/>
            <a:ext cx="2809979" cy="2119039"/>
            <a:chOff x="365902" y="4196188"/>
            <a:chExt cx="2809979" cy="2119039"/>
          </a:xfrm>
        </p:grpSpPr>
        <p:pic>
          <p:nvPicPr>
            <p:cNvPr id="45" name="Imagem 44">
              <a:extLst>
                <a:ext uri="{FF2B5EF4-FFF2-40B4-BE49-F238E27FC236}">
                  <a16:creationId xmlns:a16="http://schemas.microsoft.com/office/drawing/2014/main" id="{25B3C904-372F-4CEF-968F-E0237E336C6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5902" y="4196188"/>
              <a:ext cx="2662799" cy="177575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1E6E316B-DE07-41A8-A436-52953684D5D8}"/>
                </a:ext>
              </a:extLst>
            </p:cNvPr>
            <p:cNvSpPr txBox="1"/>
            <p:nvPr/>
          </p:nvSpPr>
          <p:spPr>
            <a:xfrm>
              <a:off x="525665" y="5915117"/>
              <a:ext cx="26502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algoritmo autônomo</a:t>
              </a:r>
            </a:p>
          </p:txBody>
        </p:sp>
      </p:grpSp>
      <p:pic>
        <p:nvPicPr>
          <p:cNvPr id="25" name="Imagem 24">
            <a:extLst>
              <a:ext uri="{FF2B5EF4-FFF2-40B4-BE49-F238E27FC236}">
                <a16:creationId xmlns:a16="http://schemas.microsoft.com/office/drawing/2014/main" id="{B0A6CA38-DD3B-45F9-844A-90CAB4D0FCB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448"/>
          <a:stretch/>
        </p:blipFill>
        <p:spPr>
          <a:xfrm>
            <a:off x="0" y="-757718"/>
            <a:ext cx="3115340" cy="2120900"/>
          </a:xfrm>
          <a:prstGeom prst="rect">
            <a:avLst/>
          </a:prstGeom>
        </p:spPr>
      </p:pic>
      <p:sp>
        <p:nvSpPr>
          <p:cNvPr id="30" name="CaixaDeTexto 29">
            <a:extLst>
              <a:ext uri="{FF2B5EF4-FFF2-40B4-BE49-F238E27FC236}">
                <a16:creationId xmlns:a16="http://schemas.microsoft.com/office/drawing/2014/main" id="{32E993FD-D47C-40BE-8C4D-CBE2E6BD2689}"/>
              </a:ext>
            </a:extLst>
          </p:cNvPr>
          <p:cNvSpPr txBox="1"/>
          <p:nvPr/>
        </p:nvSpPr>
        <p:spPr>
          <a:xfrm rot="21265124">
            <a:off x="466376" y="393111"/>
            <a:ext cx="2285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PREVENÇÃO</a:t>
            </a: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02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>
            <a:extLst>
              <a:ext uri="{FF2B5EF4-FFF2-40B4-BE49-F238E27FC236}">
                <a16:creationId xmlns:a16="http://schemas.microsoft.com/office/drawing/2014/main" id="{A0EE956D-0A45-478B-A492-61F1441C28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44" y="-1590"/>
            <a:ext cx="12199088" cy="6861180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57626596-407A-47E7-997D-F14D6B66A35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448"/>
          <a:stretch/>
        </p:blipFill>
        <p:spPr>
          <a:xfrm>
            <a:off x="0" y="-757718"/>
            <a:ext cx="3115340" cy="212090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99E10D1A-6099-4070-9973-1414DB13ADD3}"/>
              </a:ext>
            </a:extLst>
          </p:cNvPr>
          <p:cNvSpPr txBox="1"/>
          <p:nvPr/>
        </p:nvSpPr>
        <p:spPr>
          <a:xfrm rot="21265124">
            <a:off x="466376" y="393111"/>
            <a:ext cx="2285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PREVENÇÃO</a:t>
            </a:r>
            <a:endParaRPr lang="pt-BR" b="1" dirty="0">
              <a:solidFill>
                <a:schemeClr val="bg1"/>
              </a:solidFill>
            </a:endParaRPr>
          </a:p>
        </p:txBody>
      </p:sp>
      <p:graphicFrame>
        <p:nvGraphicFramePr>
          <p:cNvPr id="18" name="Tabela 17">
            <a:extLst>
              <a:ext uri="{FF2B5EF4-FFF2-40B4-BE49-F238E27FC236}">
                <a16:creationId xmlns:a16="http://schemas.microsoft.com/office/drawing/2014/main" id="{9DC3B2FC-B350-4C01-B9F8-CE32E7513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034502"/>
              </p:ext>
            </p:extLst>
          </p:nvPr>
        </p:nvGraphicFramePr>
        <p:xfrm>
          <a:off x="4791668" y="3793417"/>
          <a:ext cx="5970505" cy="1043940"/>
        </p:xfrm>
        <a:graphic>
          <a:graphicData uri="http://schemas.openxmlformats.org/drawingml/2006/table">
            <a:tbl>
              <a:tblPr/>
              <a:tblGrid>
                <a:gridCol w="2782068">
                  <a:extLst>
                    <a:ext uri="{9D8B030D-6E8A-4147-A177-3AD203B41FA5}">
                      <a16:colId xmlns:a16="http://schemas.microsoft.com/office/drawing/2014/main" val="3102746554"/>
                    </a:ext>
                  </a:extLst>
                </a:gridCol>
                <a:gridCol w="866326">
                  <a:extLst>
                    <a:ext uri="{9D8B030D-6E8A-4147-A177-3AD203B41FA5}">
                      <a16:colId xmlns:a16="http://schemas.microsoft.com/office/drawing/2014/main" val="783937686"/>
                    </a:ext>
                  </a:extLst>
                </a:gridCol>
                <a:gridCol w="2322111">
                  <a:extLst>
                    <a:ext uri="{9D8B030D-6E8A-4147-A177-3AD203B41FA5}">
                      <a16:colId xmlns:a16="http://schemas.microsoft.com/office/drawing/2014/main" val="397191037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SITUAÇÃO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QTDE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VALOR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58276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PREGOES CANCELADOS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R$ 3.224.719.271,64 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237296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PREGOES SUSPENSOS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R$ 711.287.757,97 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511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BENEFÍCIOS JÁ APROVADOS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R$ 33.029.589,31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246433"/>
                  </a:ext>
                </a:extLst>
              </a:tr>
            </a:tbl>
          </a:graphicData>
        </a:graphic>
      </p:graphicFrame>
      <p:sp>
        <p:nvSpPr>
          <p:cNvPr id="3" name="Elipse 2">
            <a:extLst>
              <a:ext uri="{FF2B5EF4-FFF2-40B4-BE49-F238E27FC236}">
                <a16:creationId xmlns:a16="http://schemas.microsoft.com/office/drawing/2014/main" id="{5D5226EB-96A2-4836-8F61-E887EEC7B896}"/>
              </a:ext>
            </a:extLst>
          </p:cNvPr>
          <p:cNvSpPr/>
          <p:nvPr/>
        </p:nvSpPr>
        <p:spPr>
          <a:xfrm>
            <a:off x="1550408" y="3270063"/>
            <a:ext cx="2869688" cy="286968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5D245E3-E89F-4111-ABE0-7BAFB188E27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164629" y="3303260"/>
            <a:ext cx="6299762" cy="16714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R$ 4,3</a:t>
            </a:r>
            <a:br>
              <a:rPr lang="en-US" sz="4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BILHÕES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7273EF-2D87-45D3-A7DD-AC07387866AA}"/>
              </a:ext>
            </a:extLst>
          </p:cNvPr>
          <p:cNvSpPr txBox="1"/>
          <p:nvPr/>
        </p:nvSpPr>
        <p:spPr>
          <a:xfrm>
            <a:off x="0" y="4935164"/>
            <a:ext cx="59705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Analisados em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Auditorias Preventivas </a:t>
            </a:r>
            <a:b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Período: </a:t>
            </a:r>
            <a:r>
              <a:rPr kumimoji="0" lang="pt-B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jan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/2019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</a:t>
            </a:r>
            <a:r>
              <a:rPr kumimoji="0" lang="pt-B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nov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/2019</a:t>
            </a: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96092057-BD32-4385-8D5E-A846F6C70045}"/>
              </a:ext>
            </a:extLst>
          </p:cNvPr>
          <p:cNvCxnSpPr/>
          <p:nvPr/>
        </p:nvCxnSpPr>
        <p:spPr>
          <a:xfrm>
            <a:off x="3963780" y="4935164"/>
            <a:ext cx="693242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954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m 16">
            <a:extLst>
              <a:ext uri="{FF2B5EF4-FFF2-40B4-BE49-F238E27FC236}">
                <a16:creationId xmlns:a16="http://schemas.microsoft.com/office/drawing/2014/main" id="{CABC92DB-5597-49DC-82AA-AB89D7CBA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74" y="-10633"/>
            <a:ext cx="12219748" cy="6879266"/>
          </a:xfrm>
          <a:prstGeom prst="rect">
            <a:avLst/>
          </a:prstGeom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504A04D5-E7C2-417A-AA2A-59A76A7F4195}"/>
              </a:ext>
            </a:extLst>
          </p:cNvPr>
          <p:cNvSpPr/>
          <p:nvPr/>
        </p:nvSpPr>
        <p:spPr>
          <a:xfrm>
            <a:off x="1828800" y="-10633"/>
            <a:ext cx="4688958" cy="6879266"/>
          </a:xfrm>
          <a:prstGeom prst="rect">
            <a:avLst/>
          </a:prstGeom>
          <a:solidFill>
            <a:schemeClr val="tx1">
              <a:lumMod val="95000"/>
              <a:lumOff val="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474ADA4-7232-4B79-8097-52D1DCE7E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8880" y="2369102"/>
            <a:ext cx="5726921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3600" b="1" dirty="0">
                <a:solidFill>
                  <a:schemeClr val="bg1"/>
                </a:solidFill>
                <a:latin typeface="+mn-lt"/>
              </a:rPr>
              <a:t>15,8</a:t>
            </a:r>
            <a:r>
              <a:rPr lang="pt-BR" altLang="pt-BR" sz="32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pt-BR" altLang="pt-BR" sz="1800" b="1" dirty="0">
                <a:solidFill>
                  <a:schemeClr val="bg1"/>
                </a:solidFill>
                <a:latin typeface="+mn-lt"/>
              </a:rPr>
              <a:t>MILHÕES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1800" dirty="0">
                <a:solidFill>
                  <a:schemeClr val="bg1"/>
                </a:solidFill>
                <a:latin typeface="+mn-lt"/>
              </a:rPr>
              <a:t>de visitas de </a:t>
            </a:r>
            <a:r>
              <a:rPr lang="pt-BR" altLang="pt-BR" sz="1800" dirty="0" err="1">
                <a:solidFill>
                  <a:schemeClr val="bg1"/>
                </a:solidFill>
                <a:latin typeface="+mn-lt"/>
              </a:rPr>
              <a:t>jan</a:t>
            </a:r>
            <a:r>
              <a:rPr lang="pt-BR" altLang="pt-BR" sz="1800" dirty="0">
                <a:solidFill>
                  <a:schemeClr val="bg1"/>
                </a:solidFill>
                <a:latin typeface="+mn-lt"/>
              </a:rPr>
              <a:t> a </a:t>
            </a:r>
            <a:r>
              <a:rPr lang="pt-BR" altLang="pt-BR" sz="1800" dirty="0" err="1">
                <a:solidFill>
                  <a:schemeClr val="bg1"/>
                </a:solidFill>
                <a:latin typeface="+mn-lt"/>
              </a:rPr>
              <a:t>nov</a:t>
            </a:r>
            <a:r>
              <a:rPr lang="pt-BR" altLang="pt-BR" sz="1800" dirty="0">
                <a:solidFill>
                  <a:schemeClr val="bg1"/>
                </a:solidFill>
                <a:latin typeface="+mn-lt"/>
              </a:rPr>
              <a:t> de 2019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6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3600" b="1" dirty="0">
                <a:solidFill>
                  <a:schemeClr val="bg1"/>
                </a:solidFill>
                <a:latin typeface="+mn-lt"/>
              </a:rPr>
              <a:t>138</a:t>
            </a:r>
            <a:r>
              <a:rPr lang="pt-BR" altLang="pt-BR" sz="40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pt-BR" altLang="pt-BR" sz="1800" b="1" dirty="0">
                <a:solidFill>
                  <a:schemeClr val="bg1"/>
                </a:solidFill>
                <a:latin typeface="+mn-lt"/>
              </a:rPr>
              <a:t>MILHÕES</a:t>
            </a:r>
            <a:endParaRPr lang="pt-BR" altLang="pt-BR" sz="4000" b="1" dirty="0">
              <a:solidFill>
                <a:schemeClr val="bg1"/>
              </a:solidFill>
              <a:latin typeface="+mn-lt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1800" dirty="0">
                <a:solidFill>
                  <a:schemeClr val="bg1"/>
                </a:solidFill>
              </a:rPr>
              <a:t>de visitas (desde 2004)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7299F587-D6DE-8A40-9D68-78CF216EB2D6}"/>
              </a:ext>
            </a:extLst>
          </p:cNvPr>
          <p:cNvSpPr/>
          <p:nvPr/>
        </p:nvSpPr>
        <p:spPr>
          <a:xfrm>
            <a:off x="1438880" y="4753324"/>
            <a:ext cx="5614773" cy="126188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pt-BR" sz="2800" b="1" dirty="0">
                <a:solidFill>
                  <a:schemeClr val="bg1">
                    <a:lumMod val="65000"/>
                  </a:schemeClr>
                </a:solidFill>
              </a:rPr>
              <a:t>NOVO PORTAL</a:t>
            </a:r>
          </a:p>
          <a:p>
            <a:pPr algn="ctr"/>
            <a:r>
              <a:rPr lang="pt-BR" altLang="pt-BR" sz="2000" b="1" dirty="0">
                <a:solidFill>
                  <a:schemeClr val="bg1">
                    <a:lumMod val="65000"/>
                  </a:schemeClr>
                </a:solidFill>
              </a:rPr>
              <a:t>Lançado em junho de 2018</a:t>
            </a:r>
            <a:br>
              <a:rPr lang="pt-BR" altLang="pt-BR" sz="2800" b="1" dirty="0">
                <a:solidFill>
                  <a:schemeClr val="accent6"/>
                </a:solidFill>
              </a:rPr>
            </a:br>
            <a:r>
              <a:rPr lang="pt-BR" altLang="pt-BR" sz="2800" b="1" i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transparencia.gov.br</a:t>
            </a:r>
            <a:endParaRPr lang="es-ES_tradnl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38B33DF-1E52-41F6-8E4F-E996492816FF}"/>
              </a:ext>
            </a:extLst>
          </p:cNvPr>
          <p:cNvSpPr txBox="1">
            <a:spLocks/>
          </p:cNvSpPr>
          <p:nvPr/>
        </p:nvSpPr>
        <p:spPr>
          <a:xfrm>
            <a:off x="1868109" y="1095777"/>
            <a:ext cx="8397120" cy="79731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dirty="0">
                <a:solidFill>
                  <a:schemeClr val="bg1"/>
                </a:solidFill>
                <a:latin typeface="+mn-lt"/>
              </a:rPr>
              <a:t>PORTAL DA </a:t>
            </a:r>
            <a:r>
              <a:rPr lang="pt-BR" sz="4000" b="1" dirty="0">
                <a:solidFill>
                  <a:schemeClr val="bg1"/>
                </a:solidFill>
                <a:latin typeface="+mn-lt"/>
              </a:rPr>
              <a:t>TRANSPARÊNCIA</a:t>
            </a:r>
            <a:endParaRPr lang="pt-BR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D0AF37D0-E3BB-40BC-94A0-1AB06557A4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448"/>
          <a:stretch/>
        </p:blipFill>
        <p:spPr>
          <a:xfrm>
            <a:off x="0" y="-757718"/>
            <a:ext cx="3115340" cy="2120900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1325C8F8-72FA-4801-AC55-C5B1A2F995F0}"/>
              </a:ext>
            </a:extLst>
          </p:cNvPr>
          <p:cNvSpPr txBox="1"/>
          <p:nvPr/>
        </p:nvSpPr>
        <p:spPr>
          <a:xfrm rot="21265124">
            <a:off x="466376" y="393111"/>
            <a:ext cx="2285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PREVENÇÃO</a:t>
            </a: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92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>
            <a:extLst>
              <a:ext uri="{FF2B5EF4-FFF2-40B4-BE49-F238E27FC236}">
                <a16:creationId xmlns:a16="http://schemas.microsoft.com/office/drawing/2014/main" id="{288FCB27-3D80-4010-BD8C-A279EE312B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" y="-952103"/>
            <a:ext cx="12181974" cy="6858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19CC851-F975-49BF-BF6D-23A2D8935D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406" y="2784457"/>
            <a:ext cx="1577188" cy="1644523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0ED60296-28E6-4344-83AB-8D25D25DC1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0382" y="663986"/>
            <a:ext cx="898930" cy="93712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B8416B5E-96A8-4B51-87DF-81195AFBCBA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448"/>
          <a:stretch/>
        </p:blipFill>
        <p:spPr>
          <a:xfrm>
            <a:off x="0" y="-757718"/>
            <a:ext cx="3115340" cy="2120900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C6867FF3-38B4-49FD-965A-6D1520953CC6}"/>
              </a:ext>
            </a:extLst>
          </p:cNvPr>
          <p:cNvSpPr txBox="1"/>
          <p:nvPr/>
        </p:nvSpPr>
        <p:spPr>
          <a:xfrm rot="21265124">
            <a:off x="466376" y="393111"/>
            <a:ext cx="2285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PREVENÇÃO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103BE5DF-EDE3-440F-9FFF-46D6B07571B9}"/>
              </a:ext>
            </a:extLst>
          </p:cNvPr>
          <p:cNvSpPr/>
          <p:nvPr/>
        </p:nvSpPr>
        <p:spPr>
          <a:xfrm>
            <a:off x="-9428" y="5175205"/>
            <a:ext cx="12201427" cy="1682795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840CFC44-33ED-4C5F-B4F4-2023A5F5306C}"/>
              </a:ext>
            </a:extLst>
          </p:cNvPr>
          <p:cNvSpPr/>
          <p:nvPr/>
        </p:nvSpPr>
        <p:spPr>
          <a:xfrm>
            <a:off x="227516" y="6065263"/>
            <a:ext cx="118953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BR" sz="2200" dirty="0">
                <a:solidFill>
                  <a:schemeClr val="bg1"/>
                </a:solidFill>
                <a:highlight>
                  <a:srgbClr val="00549C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126 mil pedidos em 2019    |    99,9% dos pedidos respondidos    |   15,75 dias em média para resposta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472E3DC-6C1B-4036-8CEE-3DA0F9E9A0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870" y="5534671"/>
            <a:ext cx="743902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3B639637-2B1B-4A8B-B627-275042520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9" y="-386"/>
            <a:ext cx="12214578" cy="6876356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9C8E6176-1ABA-4F27-A782-23362ECD6270}"/>
              </a:ext>
            </a:extLst>
          </p:cNvPr>
          <p:cNvSpPr/>
          <p:nvPr/>
        </p:nvSpPr>
        <p:spPr>
          <a:xfrm>
            <a:off x="5068406" y="2692263"/>
            <a:ext cx="1658301" cy="165830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1AFE94C-2797-4424-A30F-426D2CCAE190}"/>
              </a:ext>
            </a:extLst>
          </p:cNvPr>
          <p:cNvSpPr txBox="1"/>
          <p:nvPr/>
        </p:nvSpPr>
        <p:spPr>
          <a:xfrm>
            <a:off x="290624" y="873862"/>
            <a:ext cx="1190137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700" b="1" dirty="0">
                <a:solidFill>
                  <a:schemeClr val="bg1"/>
                </a:solidFill>
              </a:rPr>
              <a:t>UNIVERSALIZAÇÃO E AMPLIAÇÃO </a:t>
            </a:r>
            <a:r>
              <a:rPr lang="pt-BR" sz="3700" dirty="0">
                <a:solidFill>
                  <a:schemeClr val="bg1"/>
                </a:solidFill>
              </a:rPr>
              <a:t>DO PROGRAMA</a:t>
            </a:r>
          </a:p>
          <a:p>
            <a:pPr algn="ctr"/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Parceria </a:t>
            </a: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</a:rPr>
              <a:t>CGU</a:t>
            </a: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, Ministério da Educação (</a:t>
            </a: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</a:rPr>
              <a:t>MEC</a:t>
            </a: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), Serviço Nacional de </a:t>
            </a:r>
            <a:br>
              <a:rPr lang="pt-BR" sz="2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Aprendizagem Rural (</a:t>
            </a:r>
            <a:r>
              <a:rPr lang="pt-BR" sz="2200" b="1" dirty="0" err="1">
                <a:solidFill>
                  <a:schemeClr val="accent1">
                    <a:lumMod val="50000"/>
                  </a:schemeClr>
                </a:solidFill>
              </a:rPr>
              <a:t>Senar</a:t>
            </a: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) e Instituto Maurício de Sousa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E34C1E3-6EFD-4CB5-B34B-74CE0F3701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448"/>
          <a:stretch/>
        </p:blipFill>
        <p:spPr>
          <a:xfrm>
            <a:off x="0" y="-757718"/>
            <a:ext cx="3115340" cy="21209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0D533A8-35B3-4E6F-A915-CA6D65069846}"/>
              </a:ext>
            </a:extLst>
          </p:cNvPr>
          <p:cNvSpPr txBox="1"/>
          <p:nvPr/>
        </p:nvSpPr>
        <p:spPr>
          <a:xfrm rot="21265124">
            <a:off x="466376" y="393111"/>
            <a:ext cx="2285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>PREVENÇÃO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81EE2C2-1B9C-4495-AD30-A4B5AAECC541}"/>
              </a:ext>
            </a:extLst>
          </p:cNvPr>
          <p:cNvSpPr txBox="1"/>
          <p:nvPr/>
        </p:nvSpPr>
        <p:spPr>
          <a:xfrm>
            <a:off x="2092645" y="2584472"/>
            <a:ext cx="3028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002060"/>
                </a:solidFill>
              </a:rPr>
              <a:t>Alcance estimado após toda a</a:t>
            </a:r>
          </a:p>
          <a:p>
            <a:r>
              <a:rPr lang="pt-BR" b="1" dirty="0">
                <a:solidFill>
                  <a:srgbClr val="002060"/>
                </a:solidFill>
              </a:rPr>
              <a:t>implementação do Programa: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D0D28E8-273A-4DFA-BBCD-8748926396FD}"/>
              </a:ext>
            </a:extLst>
          </p:cNvPr>
          <p:cNvSpPr txBox="1"/>
          <p:nvPr/>
        </p:nvSpPr>
        <p:spPr>
          <a:xfrm>
            <a:off x="5110995" y="2811230"/>
            <a:ext cx="1573123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>
                <a:solidFill>
                  <a:srgbClr val="002060"/>
                </a:solidFill>
              </a:rPr>
              <a:t>27</a:t>
            </a:r>
          </a:p>
          <a:p>
            <a:pPr algn="ctr"/>
            <a:r>
              <a:rPr lang="pt-BR" sz="2400" b="1" dirty="0">
                <a:solidFill>
                  <a:srgbClr val="002060"/>
                </a:solidFill>
              </a:rPr>
              <a:t>milhões</a:t>
            </a:r>
          </a:p>
          <a:p>
            <a:pPr algn="ctr"/>
            <a:r>
              <a:rPr lang="pt-BR" sz="1400" b="1" dirty="0">
                <a:solidFill>
                  <a:srgbClr val="002060"/>
                </a:solidFill>
              </a:rPr>
              <a:t>de estudantes da</a:t>
            </a:r>
          </a:p>
          <a:p>
            <a:pPr algn="ctr"/>
            <a:r>
              <a:rPr lang="pt-BR" sz="1400" b="1" dirty="0">
                <a:solidFill>
                  <a:srgbClr val="002060"/>
                </a:solidFill>
              </a:rPr>
              <a:t>Educação Básica</a:t>
            </a:r>
          </a:p>
          <a:p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62E169D7-556A-44F6-89F4-B8B793BDB253}"/>
              </a:ext>
            </a:extLst>
          </p:cNvPr>
          <p:cNvSpPr/>
          <p:nvPr/>
        </p:nvSpPr>
        <p:spPr>
          <a:xfrm>
            <a:off x="6486402" y="2389734"/>
            <a:ext cx="1199695" cy="119969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2952260-8781-431E-BD7E-E3B576992780}"/>
              </a:ext>
            </a:extLst>
          </p:cNvPr>
          <p:cNvSpPr txBox="1"/>
          <p:nvPr/>
        </p:nvSpPr>
        <p:spPr>
          <a:xfrm>
            <a:off x="6525549" y="2635547"/>
            <a:ext cx="11208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>
                <a:solidFill>
                  <a:srgbClr val="002060"/>
                </a:solidFill>
              </a:rPr>
              <a:t>170 mil</a:t>
            </a:r>
          </a:p>
          <a:p>
            <a:pPr algn="ctr"/>
            <a:r>
              <a:rPr lang="pt-BR" sz="1400" b="1" dirty="0">
                <a:solidFill>
                  <a:srgbClr val="002060"/>
                </a:solidFill>
              </a:rPr>
              <a:t>escolas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673446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5269</TotalTime>
  <Words>668</Words>
  <Application>Microsoft Office PowerPoint</Application>
  <PresentationFormat>Widescreen</PresentationFormat>
  <Paragraphs>155</Paragraphs>
  <Slides>16</Slides>
  <Notes>8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Helvetica</vt:lpstr>
      <vt:lpstr>Humanst521 BT</vt:lpstr>
      <vt:lpstr>Segoe UI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R$ 4,3 BILHÕES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Marcelo Morais De Paula</cp:lastModifiedBy>
  <cp:revision>197</cp:revision>
  <cp:lastPrinted>2019-12-03T10:22:21Z</cp:lastPrinted>
  <dcterms:created xsi:type="dcterms:W3CDTF">2017-06-05T18:09:13Z</dcterms:created>
  <dcterms:modified xsi:type="dcterms:W3CDTF">2019-12-05T20:44:26Z</dcterms:modified>
</cp:coreProperties>
</file>